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6888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researchleap.com/increasing-effectiveness-investment-management-introducing-corporate-governance-joint-stock-companies/" TargetMode="Externa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873439"/>
            <a:ext cx="7477601" cy="2874645"/>
          </a:xfrm>
          <a:prstGeom prst="rect">
            <a:avLst/>
          </a:prstGeom>
          <a:noFill/>
          <a:ln/>
        </p:spPr>
        <p:txBody>
          <a:bodyPr wrap="square" rtlCol="0" anchor="t"/>
          <a:lstStyle/>
          <a:p>
            <a:pPr marL="0" indent="0">
              <a:lnSpc>
                <a:spcPts val="7545"/>
              </a:lnSpc>
              <a:buNone/>
            </a:pPr>
            <a:r>
              <a:rPr lang="en-US" sz="6036" b="1" dirty="0">
                <a:solidFill>
                  <a:srgbClr val="000000"/>
                </a:solidFill>
                <a:latin typeface="Sitka Small Semibold" pitchFamily="2" charset="0"/>
                <a:ea typeface="p22-mackinac-pro" pitchFamily="34" charset="-122"/>
                <a:cs typeface="p22-mackinac-pro" pitchFamily="34" charset="-120"/>
              </a:rPr>
              <a:t>Investment Analysis for Spark Funds</a:t>
            </a:r>
            <a:endParaRPr lang="en-US" sz="6036" dirty="0">
              <a:latin typeface="Sitka Small Semibold" pitchFamily="2" charset="0"/>
            </a:endParaRPr>
          </a:p>
        </p:txBody>
      </p:sp>
      <p:sp>
        <p:nvSpPr>
          <p:cNvPr id="6" name="Text 2"/>
          <p:cNvSpPr/>
          <p:nvPr/>
        </p:nvSpPr>
        <p:spPr>
          <a:xfrm>
            <a:off x="6319599" y="3977114"/>
            <a:ext cx="7477601" cy="1777008"/>
          </a:xfrm>
          <a:prstGeom prst="rect">
            <a:avLst/>
          </a:prstGeom>
          <a:noFill/>
          <a:ln/>
        </p:spPr>
        <p:txBody>
          <a:bodyPr wrap="square" rtlCol="0" anchor="t"/>
          <a:lstStyle/>
          <a:p>
            <a:pPr marL="0" indent="0">
              <a:lnSpc>
                <a:spcPts val="2799"/>
              </a:lnSpc>
              <a:buNone/>
            </a:pPr>
            <a:r>
              <a:rPr lang="en-US" sz="2000" dirty="0">
                <a:solidFill>
                  <a:srgbClr val="272525"/>
                </a:solidFill>
                <a:latin typeface="Century" panose="02040604050505020304" pitchFamily="18" charset="0"/>
                <a:ea typeface="Eudoxus Sans" pitchFamily="34" charset="-122"/>
                <a:cs typeface="Eudoxus Sans" pitchFamily="34" charset="-120"/>
              </a:rPr>
              <a:t>Spark Funds, a venture capital firm, is seeking to invest between 5 to 15 million USD in promising startups. This analysis aims to identify the most suitable investment opportunities by examining the appropriate funding types, top investment destinations, and key sectors attracting the highest investments.</a:t>
            </a:r>
            <a:endParaRPr lang="en-US" sz="2000" dirty="0">
              <a:latin typeface="Century" panose="02040604050505020304" pitchFamily="18" charset="0"/>
            </a:endParaRPr>
          </a:p>
        </p:txBody>
      </p:sp>
      <p:sp>
        <p:nvSpPr>
          <p:cNvPr id="7" name="Text 3"/>
          <p:cNvSpPr/>
          <p:nvPr/>
        </p:nvSpPr>
        <p:spPr>
          <a:xfrm>
            <a:off x="6319599" y="6496168"/>
            <a:ext cx="4443889" cy="555427"/>
          </a:xfrm>
          <a:prstGeom prst="rect">
            <a:avLst/>
          </a:prstGeom>
          <a:noFill/>
          <a:ln/>
        </p:spPr>
        <p:txBody>
          <a:bodyPr wrap="none" rtlCol="0" anchor="t"/>
          <a:lstStyle/>
          <a:p>
            <a:pPr marL="0" indent="0">
              <a:lnSpc>
                <a:spcPts val="4374"/>
              </a:lnSpc>
              <a:buNone/>
            </a:pPr>
            <a:r>
              <a:rPr lang="en-US" sz="3499" b="1" dirty="0">
                <a:solidFill>
                  <a:srgbClr val="000000"/>
                </a:solidFill>
                <a:latin typeface="Sitka Small Semibold" pitchFamily="2" charset="0"/>
                <a:ea typeface="p22-mackinac-pro" pitchFamily="34" charset="-122"/>
                <a:cs typeface="p22-mackinac-pro" pitchFamily="34" charset="-120"/>
              </a:rPr>
              <a:t>by Angeline A</a:t>
            </a:r>
          </a:p>
          <a:p>
            <a:pPr marL="0" indent="0">
              <a:lnSpc>
                <a:spcPts val="4374"/>
              </a:lnSpc>
              <a:buNone/>
            </a:pPr>
            <a:endParaRPr lang="en-US" sz="3499" dirty="0">
              <a:latin typeface="Sitka Small Semibold"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dirty="0"/>
          </a:p>
        </p:txBody>
      </p:sp>
      <p:sp>
        <p:nvSpPr>
          <p:cNvPr id="4" name="Text 1"/>
          <p:cNvSpPr/>
          <p:nvPr/>
        </p:nvSpPr>
        <p:spPr>
          <a:xfrm>
            <a:off x="1967487" y="569357"/>
            <a:ext cx="6978372" cy="694373"/>
          </a:xfrm>
          <a:prstGeom prst="rect">
            <a:avLst/>
          </a:prstGeom>
          <a:noFill/>
          <a:ln/>
        </p:spPr>
        <p:txBody>
          <a:bodyPr wrap="none" rtlCol="0" anchor="t"/>
          <a:lstStyle/>
          <a:p>
            <a:pPr marL="0" indent="0">
              <a:lnSpc>
                <a:spcPts val="5468"/>
              </a:lnSpc>
              <a:buNone/>
            </a:pPr>
            <a:r>
              <a:rPr lang="en-US" sz="6000" b="1" dirty="0">
                <a:solidFill>
                  <a:srgbClr val="000000"/>
                </a:solidFill>
                <a:latin typeface="Sitka Small Semibold" pitchFamily="2" charset="0"/>
                <a:ea typeface="p22-mackinac-pro" pitchFamily="34" charset="-122"/>
                <a:cs typeface="p22-mackinac-pro" pitchFamily="34" charset="-120"/>
              </a:rPr>
              <a:t>Investment Type Analysis</a:t>
            </a:r>
            <a:endParaRPr lang="en-US" sz="6000" dirty="0">
              <a:latin typeface="Sitka Small Semibold" pitchFamily="2" charset="0"/>
            </a:endParaRPr>
          </a:p>
        </p:txBody>
      </p:sp>
      <p:sp>
        <p:nvSpPr>
          <p:cNvPr id="5" name="Text 2"/>
          <p:cNvSpPr/>
          <p:nvPr/>
        </p:nvSpPr>
        <p:spPr>
          <a:xfrm>
            <a:off x="1005259" y="2344075"/>
            <a:ext cx="2777490" cy="347186"/>
          </a:xfrm>
          <a:prstGeom prst="rect">
            <a:avLst/>
          </a:prstGeom>
          <a:noFill/>
          <a:ln/>
        </p:spPr>
        <p:txBody>
          <a:bodyPr wrap="none" rtlCol="0" anchor="t"/>
          <a:lstStyle/>
          <a:p>
            <a:pPr marL="0" indent="0">
              <a:lnSpc>
                <a:spcPts val="2734"/>
              </a:lnSpc>
              <a:buNone/>
            </a:pPr>
            <a:r>
              <a:rPr lang="en-US" sz="4000" b="1" dirty="0">
                <a:solidFill>
                  <a:srgbClr val="000000"/>
                </a:solidFill>
                <a:latin typeface="Sitka Small Semibold" pitchFamily="2" charset="0"/>
                <a:ea typeface="p22-mackinac-pro" pitchFamily="34" charset="-122"/>
                <a:cs typeface="p22-mackinac-pro" pitchFamily="34" charset="-120"/>
              </a:rPr>
              <a:t>Venture</a:t>
            </a:r>
            <a:endParaRPr lang="en-US" sz="4000" dirty="0">
              <a:latin typeface="Sitka Small Semibold" pitchFamily="2" charset="0"/>
            </a:endParaRPr>
          </a:p>
        </p:txBody>
      </p:sp>
      <p:sp>
        <p:nvSpPr>
          <p:cNvPr id="6" name="Text 3"/>
          <p:cNvSpPr/>
          <p:nvPr/>
        </p:nvSpPr>
        <p:spPr>
          <a:xfrm>
            <a:off x="1005259" y="3157118"/>
            <a:ext cx="3156347" cy="1777008"/>
          </a:xfrm>
          <a:prstGeom prst="rect">
            <a:avLst/>
          </a:prstGeom>
          <a:noFill/>
          <a:ln/>
        </p:spPr>
        <p:txBody>
          <a:bodyPr wrap="square" rtlCol="0" anchor="t"/>
          <a:lstStyle/>
          <a:p>
            <a:pPr marL="0" indent="0">
              <a:lnSpc>
                <a:spcPts val="2799"/>
              </a:lnSpc>
              <a:buNone/>
            </a:pPr>
            <a:r>
              <a:rPr lang="en-US" sz="2000" dirty="0">
                <a:solidFill>
                  <a:srgbClr val="272525"/>
                </a:solidFill>
                <a:latin typeface="Century" panose="02040604050505020304" pitchFamily="18" charset="0"/>
                <a:ea typeface="Eudoxus Sans" pitchFamily="34" charset="-122"/>
                <a:cs typeface="Eudoxus Sans" pitchFamily="34" charset="-120"/>
              </a:rPr>
              <a:t>The analysis identified venture funding as a suitable option, with an average investment of 8.91 million USD, falling within Spark Funds' desired range.</a:t>
            </a:r>
            <a:endParaRPr lang="en-US" sz="2000" dirty="0">
              <a:latin typeface="Century" panose="02040604050505020304" pitchFamily="18" charset="0"/>
            </a:endParaRPr>
          </a:p>
        </p:txBody>
      </p:sp>
      <p:sp>
        <p:nvSpPr>
          <p:cNvPr id="7" name="Text 4"/>
          <p:cNvSpPr/>
          <p:nvPr/>
        </p:nvSpPr>
        <p:spPr>
          <a:xfrm>
            <a:off x="4645700" y="2342983"/>
            <a:ext cx="2777490" cy="347186"/>
          </a:xfrm>
          <a:prstGeom prst="rect">
            <a:avLst/>
          </a:prstGeom>
          <a:noFill/>
          <a:ln/>
        </p:spPr>
        <p:txBody>
          <a:bodyPr wrap="none" rtlCol="0" anchor="t"/>
          <a:lstStyle/>
          <a:p>
            <a:pPr marL="0" indent="0">
              <a:lnSpc>
                <a:spcPts val="2734"/>
              </a:lnSpc>
              <a:buNone/>
            </a:pPr>
            <a:r>
              <a:rPr lang="en-US" sz="4000" b="1" dirty="0">
                <a:solidFill>
                  <a:srgbClr val="000000"/>
                </a:solidFill>
                <a:latin typeface="Sitka Small Semibold" pitchFamily="2" charset="0"/>
                <a:ea typeface="p22-mackinac-pro" pitchFamily="34" charset="-122"/>
                <a:cs typeface="p22-mackinac-pro" pitchFamily="34" charset="-120"/>
              </a:rPr>
              <a:t>Private Equity</a:t>
            </a:r>
            <a:endParaRPr lang="en-US" sz="4000" dirty="0">
              <a:latin typeface="Sitka Small Semibold" pitchFamily="2" charset="0"/>
            </a:endParaRPr>
          </a:p>
        </p:txBody>
      </p:sp>
      <p:sp>
        <p:nvSpPr>
          <p:cNvPr id="8" name="Text 5"/>
          <p:cNvSpPr/>
          <p:nvPr/>
        </p:nvSpPr>
        <p:spPr>
          <a:xfrm>
            <a:off x="4661482" y="3157118"/>
            <a:ext cx="3156347" cy="1421606"/>
          </a:xfrm>
          <a:prstGeom prst="rect">
            <a:avLst/>
          </a:prstGeom>
          <a:noFill/>
          <a:ln/>
        </p:spPr>
        <p:txBody>
          <a:bodyPr wrap="square" rtlCol="0" anchor="t"/>
          <a:lstStyle/>
          <a:p>
            <a:pPr marL="0" indent="0">
              <a:lnSpc>
                <a:spcPts val="2799"/>
              </a:lnSpc>
              <a:buNone/>
            </a:pPr>
            <a:r>
              <a:rPr lang="en-US" sz="2000" dirty="0">
                <a:solidFill>
                  <a:srgbClr val="272525"/>
                </a:solidFill>
                <a:latin typeface="Century" panose="02040604050505020304" pitchFamily="18" charset="0"/>
                <a:ea typeface="Eudoxus Sans" pitchFamily="34" charset="-122"/>
                <a:cs typeface="Eudoxus Sans" pitchFamily="34" charset="-120"/>
              </a:rPr>
              <a:t>Private equity funding also emerged as a viable choice, with an average investment of 9.23 million USD.</a:t>
            </a:r>
            <a:endParaRPr lang="en-US" sz="2000" dirty="0">
              <a:latin typeface="Century" panose="02040604050505020304" pitchFamily="18" charset="0"/>
            </a:endParaRPr>
          </a:p>
        </p:txBody>
      </p:sp>
      <p:sp>
        <p:nvSpPr>
          <p:cNvPr id="9" name="Text 6"/>
          <p:cNvSpPr/>
          <p:nvPr/>
        </p:nvSpPr>
        <p:spPr>
          <a:xfrm>
            <a:off x="9291400" y="2344075"/>
            <a:ext cx="2777490" cy="347186"/>
          </a:xfrm>
          <a:prstGeom prst="rect">
            <a:avLst/>
          </a:prstGeom>
          <a:noFill/>
          <a:ln/>
        </p:spPr>
        <p:txBody>
          <a:bodyPr wrap="none" rtlCol="0" anchor="t"/>
          <a:lstStyle/>
          <a:p>
            <a:pPr marL="0" indent="0">
              <a:lnSpc>
                <a:spcPts val="2734"/>
              </a:lnSpc>
              <a:buNone/>
            </a:pPr>
            <a:r>
              <a:rPr lang="en-US" sz="4000" b="1" dirty="0">
                <a:solidFill>
                  <a:srgbClr val="000000"/>
                </a:solidFill>
                <a:latin typeface="Sitka Small Semibold" pitchFamily="2" charset="0"/>
                <a:ea typeface="p22-mackinac-pro" pitchFamily="34" charset="-122"/>
                <a:cs typeface="p22-mackinac-pro" pitchFamily="34" charset="-120"/>
              </a:rPr>
              <a:t>Debt Financing</a:t>
            </a:r>
            <a:endParaRPr lang="en-US" sz="4000" dirty="0">
              <a:latin typeface="Sitka Small Semibold" pitchFamily="2" charset="0"/>
            </a:endParaRPr>
          </a:p>
        </p:txBody>
      </p:sp>
      <p:sp>
        <p:nvSpPr>
          <p:cNvPr id="10" name="Text 7"/>
          <p:cNvSpPr/>
          <p:nvPr/>
        </p:nvSpPr>
        <p:spPr>
          <a:xfrm>
            <a:off x="9546691" y="3157118"/>
            <a:ext cx="3156347" cy="1777008"/>
          </a:xfrm>
          <a:prstGeom prst="rect">
            <a:avLst/>
          </a:prstGeom>
          <a:noFill/>
          <a:ln/>
        </p:spPr>
        <p:txBody>
          <a:bodyPr wrap="square" rtlCol="0" anchor="t"/>
          <a:lstStyle/>
          <a:p>
            <a:pPr marL="0" indent="0">
              <a:lnSpc>
                <a:spcPts val="2799"/>
              </a:lnSpc>
              <a:buNone/>
            </a:pPr>
            <a:r>
              <a:rPr lang="en-US" sz="2000" dirty="0">
                <a:solidFill>
                  <a:srgbClr val="272525"/>
                </a:solidFill>
                <a:latin typeface="Century" panose="02040604050505020304" pitchFamily="18" charset="0"/>
                <a:ea typeface="Eudoxus Sans" pitchFamily="34" charset="-122"/>
                <a:cs typeface="Eudoxus Sans" pitchFamily="34" charset="-120"/>
              </a:rPr>
              <a:t>Debt financing, with an average investment of 8.26 million USD, is another funding type that aligns with Spark Funds' investment criteria.</a:t>
            </a:r>
            <a:endParaRPr lang="en-US" sz="2000" dirty="0">
              <a:latin typeface="Century" panose="02040604050505020304" pitchFamily="18" charset="0"/>
            </a:endParaRPr>
          </a:p>
        </p:txBody>
      </p:sp>
      <p:pic>
        <p:nvPicPr>
          <p:cNvPr id="13" name="Picture 12">
            <a:extLst>
              <a:ext uri="{FF2B5EF4-FFF2-40B4-BE49-F238E27FC236}">
                <a16:creationId xmlns:a16="http://schemas.microsoft.com/office/drawing/2014/main" id="{EB92DDBA-85FE-3E13-1A0B-58657C37FE2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287112" y="5524650"/>
            <a:ext cx="3905085" cy="216305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258616" y="870823"/>
            <a:ext cx="10113050" cy="416481"/>
          </a:xfrm>
          <a:prstGeom prst="rect">
            <a:avLst/>
          </a:prstGeom>
          <a:noFill/>
          <a:ln/>
        </p:spPr>
        <p:txBody>
          <a:bodyPr wrap="none" rtlCol="0" anchor="t"/>
          <a:lstStyle/>
          <a:p>
            <a:pPr marL="0" indent="0" algn="ctr">
              <a:lnSpc>
                <a:spcPts val="3281"/>
              </a:lnSpc>
              <a:buNone/>
            </a:pPr>
            <a:r>
              <a:rPr lang="en-US" sz="3200" b="1" dirty="0">
                <a:solidFill>
                  <a:srgbClr val="000000"/>
                </a:solidFill>
                <a:latin typeface="Sitka Small Semibold" pitchFamily="2" charset="0"/>
                <a:ea typeface="p22-mackinac-pro" pitchFamily="34" charset="-122"/>
                <a:cs typeface="p22-mackinac-pro" pitchFamily="34" charset="-120"/>
              </a:rPr>
              <a:t>Total Investment Amount by Funding Type (5 - 15 million USD)</a:t>
            </a:r>
            <a:endParaRPr lang="en-US" sz="3200" dirty="0">
              <a:latin typeface="Sitka Small Semibold" pitchFamily="2" charset="0"/>
            </a:endParaRPr>
          </a:p>
        </p:txBody>
      </p:sp>
      <p:pic>
        <p:nvPicPr>
          <p:cNvPr id="5" name="Image 1" descr="preencoded.png"/>
          <p:cNvPicPr>
            <a:picLocks noChangeAspect="1"/>
          </p:cNvPicPr>
          <p:nvPr/>
        </p:nvPicPr>
        <p:blipFill>
          <a:blip r:embed="rId4"/>
          <a:stretch>
            <a:fillRect/>
          </a:stretch>
        </p:blipFill>
        <p:spPr>
          <a:xfrm>
            <a:off x="3223022" y="1731645"/>
            <a:ext cx="8184237" cy="562713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txBody>
          <a:bodyPr/>
          <a:lstStyle/>
          <a:p>
            <a:endParaRPr lang="en-US" dirty="0"/>
          </a:p>
        </p:txBody>
      </p:sp>
      <p:sp>
        <p:nvSpPr>
          <p:cNvPr id="6" name="Text 2"/>
          <p:cNvSpPr/>
          <p:nvPr/>
        </p:nvSpPr>
        <p:spPr>
          <a:xfrm>
            <a:off x="3817620" y="694551"/>
            <a:ext cx="5554980" cy="694373"/>
          </a:xfrm>
          <a:prstGeom prst="rect">
            <a:avLst/>
          </a:prstGeom>
          <a:noFill/>
          <a:ln/>
        </p:spPr>
        <p:txBody>
          <a:bodyPr wrap="none" rtlCol="0" anchor="t"/>
          <a:lstStyle/>
          <a:p>
            <a:pPr marL="0" indent="0">
              <a:lnSpc>
                <a:spcPts val="5468"/>
              </a:lnSpc>
              <a:buNone/>
            </a:pPr>
            <a:r>
              <a:rPr lang="en-US" sz="6000" b="1" dirty="0">
                <a:solidFill>
                  <a:srgbClr val="000000"/>
                </a:solidFill>
                <a:latin typeface="Sitka Small Semibold" pitchFamily="2" charset="0"/>
                <a:ea typeface="p22-mackinac-pro" pitchFamily="34" charset="-122"/>
                <a:cs typeface="p22-mackinac-pro" pitchFamily="34" charset="-120"/>
              </a:rPr>
              <a:t>Country Analysis</a:t>
            </a:r>
            <a:endParaRPr lang="en-US" sz="6000" dirty="0">
              <a:latin typeface="Sitka Small Semibold" pitchFamily="2" charset="0"/>
            </a:endParaRPr>
          </a:p>
        </p:txBody>
      </p:sp>
      <p:sp>
        <p:nvSpPr>
          <p:cNvPr id="7" name="Shape 3"/>
          <p:cNvSpPr/>
          <p:nvPr/>
        </p:nvSpPr>
        <p:spPr>
          <a:xfrm>
            <a:off x="1126343" y="2091867"/>
            <a:ext cx="718633" cy="700731"/>
          </a:xfrm>
          <a:prstGeom prst="roundRect">
            <a:avLst>
              <a:gd name="adj" fmla="val 20000"/>
            </a:avLst>
          </a:prstGeom>
          <a:solidFill>
            <a:srgbClr val="CCEEFF"/>
          </a:solidFill>
          <a:ln w="7620">
            <a:solidFill>
              <a:srgbClr val="B2D4E5"/>
            </a:solidFill>
            <a:prstDash val="solid"/>
          </a:ln>
        </p:spPr>
        <p:txBody>
          <a:bodyPr/>
          <a:lstStyle/>
          <a:p>
            <a:endParaRPr lang="en-US" dirty="0"/>
          </a:p>
        </p:txBody>
      </p:sp>
      <p:sp>
        <p:nvSpPr>
          <p:cNvPr id="8" name="Text 4"/>
          <p:cNvSpPr/>
          <p:nvPr/>
        </p:nvSpPr>
        <p:spPr>
          <a:xfrm>
            <a:off x="1417972" y="2233991"/>
            <a:ext cx="135374" cy="416481"/>
          </a:xfrm>
          <a:prstGeom prst="rect">
            <a:avLst/>
          </a:prstGeom>
          <a:noFill/>
          <a:ln/>
        </p:spPr>
        <p:txBody>
          <a:bodyPr wrap="none" rtlCol="0" anchor="t"/>
          <a:lstStyle/>
          <a:p>
            <a:pPr marL="0" indent="0" algn="ctr">
              <a:lnSpc>
                <a:spcPts val="3281"/>
              </a:lnSpc>
              <a:buNone/>
            </a:pPr>
            <a:r>
              <a:rPr lang="en-US" sz="4000" b="1" dirty="0">
                <a:solidFill>
                  <a:srgbClr val="272525"/>
                </a:solidFill>
                <a:latin typeface="Sitka Small Semibold" pitchFamily="2" charset="0"/>
                <a:ea typeface="p22-mackinac-pro" pitchFamily="34" charset="-122"/>
                <a:cs typeface="p22-mackinac-pro" pitchFamily="34" charset="-120"/>
              </a:rPr>
              <a:t>1</a:t>
            </a:r>
            <a:endParaRPr lang="en-US" sz="4000" dirty="0">
              <a:latin typeface="Sitka Small Semibold" pitchFamily="2" charset="0"/>
            </a:endParaRPr>
          </a:p>
        </p:txBody>
      </p:sp>
      <p:sp>
        <p:nvSpPr>
          <p:cNvPr id="9" name="Text 5"/>
          <p:cNvSpPr/>
          <p:nvPr/>
        </p:nvSpPr>
        <p:spPr>
          <a:xfrm>
            <a:off x="2107256" y="2334812"/>
            <a:ext cx="2647950" cy="347186"/>
          </a:xfrm>
          <a:prstGeom prst="rect">
            <a:avLst/>
          </a:prstGeom>
          <a:noFill/>
          <a:ln/>
        </p:spPr>
        <p:txBody>
          <a:bodyPr wrap="none" rtlCol="0" anchor="t"/>
          <a:lstStyle/>
          <a:p>
            <a:pPr marL="0" indent="0">
              <a:lnSpc>
                <a:spcPts val="2734"/>
              </a:lnSpc>
              <a:buNone/>
            </a:pPr>
            <a:r>
              <a:rPr lang="en-US" sz="4000" b="1" dirty="0">
                <a:solidFill>
                  <a:srgbClr val="272525"/>
                </a:solidFill>
                <a:latin typeface="Sitka Small Semibold" pitchFamily="2" charset="0"/>
                <a:ea typeface="p22-mackinac-pro" pitchFamily="34" charset="-122"/>
                <a:cs typeface="p22-mackinac-pro" pitchFamily="34" charset="-120"/>
              </a:rPr>
              <a:t>USA</a:t>
            </a:r>
            <a:endParaRPr lang="en-US" sz="4000" dirty="0">
              <a:latin typeface="Sitka Small Semibold" pitchFamily="2" charset="0"/>
            </a:endParaRPr>
          </a:p>
        </p:txBody>
      </p:sp>
      <p:sp>
        <p:nvSpPr>
          <p:cNvPr id="10" name="Text 6"/>
          <p:cNvSpPr/>
          <p:nvPr/>
        </p:nvSpPr>
        <p:spPr>
          <a:xfrm>
            <a:off x="2037874" y="3399889"/>
            <a:ext cx="2647950" cy="1777008"/>
          </a:xfrm>
          <a:prstGeom prst="rect">
            <a:avLst/>
          </a:prstGeom>
          <a:noFill/>
          <a:ln/>
        </p:spPr>
        <p:txBody>
          <a:bodyPr wrap="square" rtlCol="0" anchor="t"/>
          <a:lstStyle/>
          <a:p>
            <a:pPr marL="0" indent="0">
              <a:lnSpc>
                <a:spcPts val="2799"/>
              </a:lnSpc>
              <a:buNone/>
            </a:pPr>
            <a:r>
              <a:rPr lang="en-US" sz="2000" dirty="0">
                <a:solidFill>
                  <a:srgbClr val="272525"/>
                </a:solidFill>
                <a:latin typeface="Century" panose="02040604050505020304" pitchFamily="18" charset="0"/>
                <a:ea typeface="Eudoxus Sans" pitchFamily="34" charset="-122"/>
                <a:cs typeface="Eudoxus Sans" pitchFamily="34" charset="-120"/>
              </a:rPr>
              <a:t>The USA stands out as the top investment destination, receiving a total of 122.40 billion USD in investments.</a:t>
            </a:r>
            <a:endParaRPr lang="en-US" sz="2000" dirty="0">
              <a:latin typeface="Century" panose="02040604050505020304" pitchFamily="18" charset="0"/>
            </a:endParaRPr>
          </a:p>
        </p:txBody>
      </p:sp>
      <p:sp>
        <p:nvSpPr>
          <p:cNvPr id="11" name="Shape 7"/>
          <p:cNvSpPr/>
          <p:nvPr/>
        </p:nvSpPr>
        <p:spPr>
          <a:xfrm>
            <a:off x="5476945" y="2098225"/>
            <a:ext cx="718633" cy="694373"/>
          </a:xfrm>
          <a:prstGeom prst="roundRect">
            <a:avLst>
              <a:gd name="adj" fmla="val 20000"/>
            </a:avLst>
          </a:prstGeom>
          <a:solidFill>
            <a:srgbClr val="CCEEFF"/>
          </a:solidFill>
          <a:ln w="7620">
            <a:solidFill>
              <a:srgbClr val="B2D4E5"/>
            </a:solidFill>
            <a:prstDash val="solid"/>
          </a:ln>
        </p:spPr>
      </p:sp>
      <p:sp>
        <p:nvSpPr>
          <p:cNvPr id="12" name="Text 8"/>
          <p:cNvSpPr/>
          <p:nvPr/>
        </p:nvSpPr>
        <p:spPr>
          <a:xfrm>
            <a:off x="5718821" y="2233990"/>
            <a:ext cx="194072" cy="416481"/>
          </a:xfrm>
          <a:prstGeom prst="rect">
            <a:avLst/>
          </a:prstGeom>
          <a:noFill/>
          <a:ln/>
        </p:spPr>
        <p:txBody>
          <a:bodyPr wrap="none" rtlCol="0" anchor="t"/>
          <a:lstStyle/>
          <a:p>
            <a:pPr marL="0" indent="0" algn="ctr">
              <a:lnSpc>
                <a:spcPts val="3281"/>
              </a:lnSpc>
              <a:buNone/>
            </a:pPr>
            <a:r>
              <a:rPr lang="en-US" sz="4000" b="1" dirty="0">
                <a:solidFill>
                  <a:srgbClr val="272525"/>
                </a:solidFill>
                <a:latin typeface="Sitka Small Semibold" pitchFamily="2" charset="0"/>
                <a:ea typeface="p22-mackinac-pro" pitchFamily="34" charset="-122"/>
                <a:cs typeface="p22-mackinac-pro" pitchFamily="34" charset="-120"/>
              </a:rPr>
              <a:t>2</a:t>
            </a:r>
            <a:endParaRPr lang="en-US" sz="4000" dirty="0">
              <a:latin typeface="Sitka Small Semibold" pitchFamily="2" charset="0"/>
            </a:endParaRPr>
          </a:p>
        </p:txBody>
      </p:sp>
      <p:sp>
        <p:nvSpPr>
          <p:cNvPr id="13" name="Text 9"/>
          <p:cNvSpPr/>
          <p:nvPr/>
        </p:nvSpPr>
        <p:spPr>
          <a:xfrm>
            <a:off x="6498474" y="1987626"/>
            <a:ext cx="2647950" cy="347186"/>
          </a:xfrm>
          <a:prstGeom prst="rect">
            <a:avLst/>
          </a:prstGeom>
          <a:noFill/>
          <a:ln/>
        </p:spPr>
        <p:txBody>
          <a:bodyPr wrap="none" rtlCol="0" anchor="t"/>
          <a:lstStyle/>
          <a:p>
            <a:pPr marL="0" indent="0">
              <a:buNone/>
            </a:pPr>
            <a:r>
              <a:rPr lang="en-US" sz="4000" b="1" dirty="0">
                <a:solidFill>
                  <a:srgbClr val="272525"/>
                </a:solidFill>
                <a:latin typeface="Sitka Small Semibold" pitchFamily="2" charset="0"/>
                <a:ea typeface="p22-mackinac-pro" pitchFamily="34" charset="-122"/>
                <a:cs typeface="p22-mackinac-pro" pitchFamily="34" charset="-120"/>
              </a:rPr>
              <a:t>United </a:t>
            </a:r>
          </a:p>
          <a:p>
            <a:pPr marL="0" indent="0">
              <a:buNone/>
            </a:pPr>
            <a:r>
              <a:rPr lang="en-US" sz="4000" b="1" dirty="0">
                <a:solidFill>
                  <a:srgbClr val="272525"/>
                </a:solidFill>
                <a:latin typeface="Sitka Small Semibold" pitchFamily="2" charset="0"/>
                <a:ea typeface="p22-mackinac-pro" pitchFamily="34" charset="-122"/>
                <a:cs typeface="p22-mackinac-pro" pitchFamily="34" charset="-120"/>
              </a:rPr>
              <a:t>Kingdom</a:t>
            </a:r>
            <a:endParaRPr lang="en-US" sz="4000" dirty="0">
              <a:latin typeface="Sitka Small Semibold" pitchFamily="2" charset="0"/>
            </a:endParaRPr>
          </a:p>
        </p:txBody>
      </p:sp>
      <p:sp>
        <p:nvSpPr>
          <p:cNvPr id="14" name="Text 10"/>
          <p:cNvSpPr/>
          <p:nvPr/>
        </p:nvSpPr>
        <p:spPr>
          <a:xfrm>
            <a:off x="6498474" y="3399889"/>
            <a:ext cx="2647950" cy="1777008"/>
          </a:xfrm>
          <a:prstGeom prst="rect">
            <a:avLst/>
          </a:prstGeom>
          <a:noFill/>
          <a:ln/>
        </p:spPr>
        <p:txBody>
          <a:bodyPr wrap="square" rtlCol="0" anchor="t"/>
          <a:lstStyle/>
          <a:p>
            <a:pPr marL="0" indent="0">
              <a:lnSpc>
                <a:spcPts val="2799"/>
              </a:lnSpc>
              <a:buNone/>
            </a:pPr>
            <a:r>
              <a:rPr lang="en-US" sz="2000" dirty="0">
                <a:solidFill>
                  <a:srgbClr val="272525"/>
                </a:solidFill>
                <a:latin typeface="Century" panose="02040604050505020304" pitchFamily="18" charset="0"/>
                <a:ea typeface="Eudoxus Sans" pitchFamily="34" charset="-122"/>
                <a:cs typeface="Eudoxus Sans" pitchFamily="34" charset="-120"/>
              </a:rPr>
              <a:t>The United Kingdom (GBR) is the second-largest recipient of investments, with 6.56 billion USD.</a:t>
            </a:r>
            <a:endParaRPr lang="en-US" sz="2000" dirty="0">
              <a:latin typeface="Century" panose="02040604050505020304" pitchFamily="18" charset="0"/>
            </a:endParaRPr>
          </a:p>
        </p:txBody>
      </p:sp>
      <p:sp>
        <p:nvSpPr>
          <p:cNvPr id="15" name="Shape 11"/>
          <p:cNvSpPr/>
          <p:nvPr/>
        </p:nvSpPr>
        <p:spPr>
          <a:xfrm>
            <a:off x="10207074" y="2095043"/>
            <a:ext cx="718633" cy="694373"/>
          </a:xfrm>
          <a:prstGeom prst="roundRect">
            <a:avLst>
              <a:gd name="adj" fmla="val 20000"/>
            </a:avLst>
          </a:prstGeom>
          <a:solidFill>
            <a:srgbClr val="CCEEFF"/>
          </a:solidFill>
          <a:ln w="7620">
            <a:solidFill>
              <a:srgbClr val="B2D4E5"/>
            </a:solidFill>
            <a:prstDash val="solid"/>
          </a:ln>
        </p:spPr>
      </p:sp>
      <p:sp>
        <p:nvSpPr>
          <p:cNvPr id="16" name="Text 12"/>
          <p:cNvSpPr/>
          <p:nvPr/>
        </p:nvSpPr>
        <p:spPr>
          <a:xfrm>
            <a:off x="10466556" y="2161219"/>
            <a:ext cx="199668" cy="416481"/>
          </a:xfrm>
          <a:prstGeom prst="rect">
            <a:avLst/>
          </a:prstGeom>
          <a:noFill/>
          <a:ln/>
        </p:spPr>
        <p:txBody>
          <a:bodyPr wrap="none" rtlCol="0" anchor="t"/>
          <a:lstStyle/>
          <a:p>
            <a:pPr marL="0" indent="0" algn="ctr">
              <a:lnSpc>
                <a:spcPts val="3281"/>
              </a:lnSpc>
              <a:buNone/>
            </a:pPr>
            <a:r>
              <a:rPr lang="en-US" sz="4000" b="1" dirty="0">
                <a:solidFill>
                  <a:srgbClr val="272525"/>
                </a:solidFill>
                <a:latin typeface="Sitka Small Semibold" pitchFamily="2" charset="0"/>
                <a:ea typeface="p22-mackinac-pro" pitchFamily="34" charset="-122"/>
                <a:cs typeface="p22-mackinac-pro" pitchFamily="34" charset="-120"/>
              </a:rPr>
              <a:t>3</a:t>
            </a:r>
            <a:endParaRPr lang="en-US" sz="4000" dirty="0">
              <a:latin typeface="Sitka Small Semibold" pitchFamily="2" charset="0"/>
            </a:endParaRPr>
          </a:p>
        </p:txBody>
      </p:sp>
      <p:sp>
        <p:nvSpPr>
          <p:cNvPr id="17" name="Text 13"/>
          <p:cNvSpPr/>
          <p:nvPr/>
        </p:nvSpPr>
        <p:spPr>
          <a:xfrm>
            <a:off x="11151972" y="2303285"/>
            <a:ext cx="2647950" cy="347186"/>
          </a:xfrm>
          <a:prstGeom prst="rect">
            <a:avLst/>
          </a:prstGeom>
          <a:noFill/>
          <a:ln/>
        </p:spPr>
        <p:txBody>
          <a:bodyPr wrap="none" rtlCol="0" anchor="t"/>
          <a:lstStyle/>
          <a:p>
            <a:pPr marL="0" indent="0">
              <a:lnSpc>
                <a:spcPts val="2734"/>
              </a:lnSpc>
              <a:buNone/>
            </a:pPr>
            <a:r>
              <a:rPr lang="en-US" sz="4000" b="1" dirty="0">
                <a:solidFill>
                  <a:srgbClr val="272525"/>
                </a:solidFill>
                <a:latin typeface="Sitka Small Semibold" pitchFamily="2" charset="0"/>
                <a:ea typeface="p22-mackinac-pro" pitchFamily="34" charset="-122"/>
                <a:cs typeface="p22-mackinac-pro" pitchFamily="34" charset="-120"/>
              </a:rPr>
              <a:t>Canada</a:t>
            </a:r>
            <a:endParaRPr lang="en-US" sz="4000" dirty="0">
              <a:latin typeface="Sitka Small Semibold" pitchFamily="2" charset="0"/>
            </a:endParaRPr>
          </a:p>
        </p:txBody>
      </p:sp>
      <p:sp>
        <p:nvSpPr>
          <p:cNvPr id="18" name="Text 14"/>
          <p:cNvSpPr/>
          <p:nvPr/>
        </p:nvSpPr>
        <p:spPr>
          <a:xfrm>
            <a:off x="11151972" y="3403997"/>
            <a:ext cx="2647950" cy="1421606"/>
          </a:xfrm>
          <a:prstGeom prst="rect">
            <a:avLst/>
          </a:prstGeom>
          <a:noFill/>
          <a:ln/>
        </p:spPr>
        <p:txBody>
          <a:bodyPr wrap="square" rtlCol="0" anchor="t"/>
          <a:lstStyle/>
          <a:p>
            <a:pPr marL="0" indent="0">
              <a:lnSpc>
                <a:spcPts val="2799"/>
              </a:lnSpc>
              <a:buNone/>
            </a:pPr>
            <a:r>
              <a:rPr lang="en-US" sz="2000" dirty="0">
                <a:solidFill>
                  <a:srgbClr val="272525"/>
                </a:solidFill>
                <a:latin typeface="Century" panose="02040604050505020304" pitchFamily="18" charset="0"/>
                <a:ea typeface="Eudoxus Sans" pitchFamily="34" charset="-122"/>
                <a:cs typeface="Eudoxus Sans" pitchFamily="34" charset="-120"/>
              </a:rPr>
              <a:t>Canada (CAN) is the third-largest investment destination, attracting 4.35 billion USD.</a:t>
            </a:r>
            <a:endParaRPr lang="en-US" sz="2000" dirty="0">
              <a:latin typeface="Century" panose="020406040505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4414361" y="580430"/>
            <a:ext cx="5801558" cy="395645"/>
          </a:xfrm>
          <a:prstGeom prst="rect">
            <a:avLst/>
          </a:prstGeom>
          <a:noFill/>
          <a:ln/>
        </p:spPr>
        <p:txBody>
          <a:bodyPr wrap="none" rtlCol="0" anchor="t"/>
          <a:lstStyle/>
          <a:p>
            <a:pPr marL="0" indent="0" algn="ctr">
              <a:lnSpc>
                <a:spcPts val="3116"/>
              </a:lnSpc>
              <a:buNone/>
            </a:pPr>
            <a:r>
              <a:rPr lang="en-US" sz="3600" b="1" dirty="0">
                <a:solidFill>
                  <a:srgbClr val="000000"/>
                </a:solidFill>
                <a:latin typeface="Sitka Small Semibold" pitchFamily="2" charset="0"/>
                <a:ea typeface="p22-mackinac-pro" pitchFamily="34" charset="-122"/>
                <a:cs typeface="p22-mackinac-pro" pitchFamily="34" charset="-120"/>
              </a:rPr>
              <a:t>Total Investment Amount by Country</a:t>
            </a:r>
            <a:endParaRPr lang="en-US" sz="3600" dirty="0">
              <a:latin typeface="Sitka Small Semibold" pitchFamily="2" charset="0"/>
            </a:endParaRPr>
          </a:p>
        </p:txBody>
      </p:sp>
      <p:pic>
        <p:nvPicPr>
          <p:cNvPr id="5" name="Image 1" descr="preencoded.png"/>
          <p:cNvPicPr>
            <a:picLocks noChangeAspect="1"/>
          </p:cNvPicPr>
          <p:nvPr/>
        </p:nvPicPr>
        <p:blipFill>
          <a:blip r:embed="rId4"/>
          <a:stretch>
            <a:fillRect/>
          </a:stretch>
        </p:blipFill>
        <p:spPr>
          <a:xfrm>
            <a:off x="2161714" y="1398151"/>
            <a:ext cx="10166137" cy="5755684"/>
          </a:xfrm>
          <a:prstGeom prst="rect">
            <a:avLst/>
          </a:prstGeom>
        </p:spPr>
      </p:pic>
      <p:sp>
        <p:nvSpPr>
          <p:cNvPr id="6" name="Text 2"/>
          <p:cNvSpPr/>
          <p:nvPr/>
        </p:nvSpPr>
        <p:spPr>
          <a:xfrm>
            <a:off x="2302550" y="7311509"/>
            <a:ext cx="10025301" cy="337661"/>
          </a:xfrm>
          <a:prstGeom prst="rect">
            <a:avLst/>
          </a:prstGeom>
          <a:noFill/>
          <a:ln/>
        </p:spPr>
        <p:txBody>
          <a:bodyPr wrap="none" rtlCol="0" anchor="t"/>
          <a:lstStyle/>
          <a:p>
            <a:pPr marL="0" indent="0" algn="ctr">
              <a:lnSpc>
                <a:spcPts val="2659"/>
              </a:lnSpc>
              <a:buNone/>
            </a:pPr>
            <a:endParaRPr lang="en-US" sz="1662"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605439"/>
            <a:ext cx="5554980" cy="694373"/>
          </a:xfrm>
          <a:prstGeom prst="rect">
            <a:avLst/>
          </a:prstGeom>
          <a:noFill/>
          <a:ln/>
        </p:spPr>
        <p:txBody>
          <a:bodyPr wrap="none" rtlCol="0" anchor="t"/>
          <a:lstStyle/>
          <a:p>
            <a:pPr marL="0" indent="0">
              <a:lnSpc>
                <a:spcPts val="5468"/>
              </a:lnSpc>
              <a:buNone/>
            </a:pPr>
            <a:r>
              <a:rPr lang="en-US" sz="6000" b="1" dirty="0">
                <a:solidFill>
                  <a:srgbClr val="000000"/>
                </a:solidFill>
                <a:latin typeface="Sitka Small Semibold" pitchFamily="2" charset="0"/>
                <a:ea typeface="p22-mackinac-pro" pitchFamily="34" charset="-122"/>
                <a:cs typeface="p22-mackinac-pro" pitchFamily="34" charset="-120"/>
              </a:rPr>
              <a:t>Sector Analysis</a:t>
            </a:r>
            <a:endParaRPr lang="en-US" sz="6000" dirty="0">
              <a:latin typeface="Sitka Small Semibold" pitchFamily="2" charset="0"/>
            </a:endParaRPr>
          </a:p>
        </p:txBody>
      </p:sp>
      <p:sp>
        <p:nvSpPr>
          <p:cNvPr id="6" name="Shape 2"/>
          <p:cNvSpPr/>
          <p:nvPr/>
        </p:nvSpPr>
        <p:spPr>
          <a:xfrm>
            <a:off x="864752" y="1905252"/>
            <a:ext cx="4732734" cy="2209548"/>
          </a:xfrm>
          <a:prstGeom prst="roundRect">
            <a:avLst>
              <a:gd name="adj" fmla="val 4984"/>
            </a:avLst>
          </a:prstGeom>
          <a:solidFill>
            <a:srgbClr val="CCEEFF"/>
          </a:solidFill>
          <a:ln w="7620">
            <a:solidFill>
              <a:srgbClr val="B2D4E5"/>
            </a:solidFill>
            <a:prstDash val="solid"/>
          </a:ln>
        </p:spPr>
      </p:sp>
      <p:sp>
        <p:nvSpPr>
          <p:cNvPr id="7" name="Text 3"/>
          <p:cNvSpPr/>
          <p:nvPr/>
        </p:nvSpPr>
        <p:spPr>
          <a:xfrm>
            <a:off x="1062990" y="2121722"/>
            <a:ext cx="2777490" cy="347186"/>
          </a:xfrm>
          <a:prstGeom prst="rect">
            <a:avLst/>
          </a:prstGeom>
          <a:noFill/>
          <a:ln/>
        </p:spPr>
        <p:txBody>
          <a:bodyPr wrap="none" rtlCol="0" anchor="t"/>
          <a:lstStyle/>
          <a:p>
            <a:pPr marL="0" indent="0">
              <a:lnSpc>
                <a:spcPts val="2734"/>
              </a:lnSpc>
              <a:buNone/>
            </a:pPr>
            <a:r>
              <a:rPr lang="en-US" sz="2800" b="1" dirty="0">
                <a:solidFill>
                  <a:srgbClr val="272525"/>
                </a:solidFill>
                <a:latin typeface="Century" panose="02040604050505020304" pitchFamily="18" charset="0"/>
                <a:ea typeface="p22-mackinac-pro" pitchFamily="34" charset="-122"/>
                <a:cs typeface="p22-mackinac-pro" pitchFamily="34" charset="-120"/>
              </a:rPr>
              <a:t>Others</a:t>
            </a:r>
            <a:endParaRPr lang="en-US" sz="2800" dirty="0">
              <a:latin typeface="Century" panose="02040604050505020304" pitchFamily="18" charset="0"/>
            </a:endParaRPr>
          </a:p>
        </p:txBody>
      </p:sp>
      <p:sp>
        <p:nvSpPr>
          <p:cNvPr id="8" name="Text 4"/>
          <p:cNvSpPr/>
          <p:nvPr/>
        </p:nvSpPr>
        <p:spPr>
          <a:xfrm>
            <a:off x="1062990" y="2719353"/>
            <a:ext cx="4082534" cy="1528678"/>
          </a:xfrm>
          <a:prstGeom prst="rect">
            <a:avLst/>
          </a:prstGeom>
          <a:noFill/>
          <a:ln/>
        </p:spPr>
        <p:txBody>
          <a:bodyPr wrap="square" rtlCol="0" anchor="t"/>
          <a:lstStyle/>
          <a:p>
            <a:pPr marL="0" indent="0">
              <a:lnSpc>
                <a:spcPts val="2799"/>
              </a:lnSpc>
              <a:buNone/>
            </a:pPr>
            <a:r>
              <a:rPr lang="en-US" sz="2000" dirty="0">
                <a:solidFill>
                  <a:srgbClr val="272525"/>
                </a:solidFill>
                <a:latin typeface="Century" panose="02040604050505020304" pitchFamily="18" charset="0"/>
                <a:ea typeface="Eudoxus Sans" pitchFamily="34" charset="-122"/>
                <a:cs typeface="Eudoxus Sans" pitchFamily="34" charset="-120"/>
              </a:rPr>
              <a:t>The "Others" sector has received the highest investment, totaling 23.55 billion USD.</a:t>
            </a:r>
            <a:endParaRPr lang="en-US" sz="2000" dirty="0">
              <a:latin typeface="Century" panose="02040604050505020304" pitchFamily="18" charset="0"/>
            </a:endParaRPr>
          </a:p>
        </p:txBody>
      </p:sp>
      <p:sp>
        <p:nvSpPr>
          <p:cNvPr id="9" name="Shape 5"/>
          <p:cNvSpPr/>
          <p:nvPr/>
        </p:nvSpPr>
        <p:spPr>
          <a:xfrm>
            <a:off x="6017895" y="1900430"/>
            <a:ext cx="4510563" cy="2209548"/>
          </a:xfrm>
          <a:prstGeom prst="roundRect">
            <a:avLst>
              <a:gd name="adj" fmla="val 4984"/>
            </a:avLst>
          </a:prstGeom>
          <a:solidFill>
            <a:srgbClr val="CCEEFF"/>
          </a:solidFill>
          <a:ln w="7620">
            <a:solidFill>
              <a:srgbClr val="B2D4E5"/>
            </a:solidFill>
            <a:prstDash val="solid"/>
          </a:ln>
        </p:spPr>
      </p:sp>
      <p:sp>
        <p:nvSpPr>
          <p:cNvPr id="10" name="Text 6"/>
          <p:cNvSpPr/>
          <p:nvPr/>
        </p:nvSpPr>
        <p:spPr>
          <a:xfrm>
            <a:off x="6247686" y="2023091"/>
            <a:ext cx="3844766" cy="347186"/>
          </a:xfrm>
          <a:prstGeom prst="rect">
            <a:avLst/>
          </a:prstGeom>
          <a:noFill/>
          <a:ln/>
        </p:spPr>
        <p:txBody>
          <a:bodyPr wrap="none" rtlCol="0" anchor="t"/>
          <a:lstStyle/>
          <a:p>
            <a:pPr marL="0" indent="0">
              <a:lnSpc>
                <a:spcPts val="2734"/>
              </a:lnSpc>
              <a:buNone/>
            </a:pPr>
            <a:r>
              <a:rPr lang="en-US" sz="2800" b="1" dirty="0">
                <a:solidFill>
                  <a:srgbClr val="272525"/>
                </a:solidFill>
                <a:latin typeface="Century" panose="02040604050505020304" pitchFamily="18" charset="0"/>
                <a:ea typeface="p22-mackinac-pro" pitchFamily="34" charset="-122"/>
                <a:cs typeface="p22-mackinac-pro" pitchFamily="34" charset="-120"/>
              </a:rPr>
              <a:t>Cleantech / </a:t>
            </a:r>
          </a:p>
          <a:p>
            <a:pPr marL="0" indent="0">
              <a:lnSpc>
                <a:spcPts val="2734"/>
              </a:lnSpc>
              <a:buNone/>
            </a:pPr>
            <a:r>
              <a:rPr lang="en-US" sz="2800" b="1" dirty="0">
                <a:solidFill>
                  <a:srgbClr val="272525"/>
                </a:solidFill>
                <a:latin typeface="Century" panose="02040604050505020304" pitchFamily="18" charset="0"/>
                <a:ea typeface="p22-mackinac-pro" pitchFamily="34" charset="-122"/>
                <a:cs typeface="p22-mackinac-pro" pitchFamily="34" charset="-120"/>
              </a:rPr>
              <a:t>Semiconductors</a:t>
            </a:r>
            <a:endParaRPr lang="en-US" sz="2800" dirty="0">
              <a:latin typeface="Century" panose="02040604050505020304" pitchFamily="18" charset="0"/>
            </a:endParaRPr>
          </a:p>
        </p:txBody>
      </p:sp>
      <p:sp>
        <p:nvSpPr>
          <p:cNvPr id="11" name="Text 7"/>
          <p:cNvSpPr/>
          <p:nvPr/>
        </p:nvSpPr>
        <p:spPr>
          <a:xfrm>
            <a:off x="6247686" y="2840123"/>
            <a:ext cx="4082534" cy="1066205"/>
          </a:xfrm>
          <a:prstGeom prst="rect">
            <a:avLst/>
          </a:prstGeom>
          <a:noFill/>
          <a:ln/>
        </p:spPr>
        <p:txBody>
          <a:bodyPr wrap="square" rtlCol="0" anchor="t"/>
          <a:lstStyle/>
          <a:p>
            <a:pPr marL="0" indent="0">
              <a:lnSpc>
                <a:spcPts val="2799"/>
              </a:lnSpc>
              <a:buNone/>
            </a:pPr>
            <a:r>
              <a:rPr lang="en-US" sz="2000" dirty="0">
                <a:solidFill>
                  <a:srgbClr val="272525"/>
                </a:solidFill>
                <a:latin typeface="Century" panose="02040604050505020304" pitchFamily="18" charset="0"/>
                <a:ea typeface="Eudoxus Sans" pitchFamily="34" charset="-122"/>
                <a:cs typeface="Eudoxus Sans" pitchFamily="34" charset="-120"/>
              </a:rPr>
              <a:t>The Cleantech / Semiconductors sector has attracted 21.78 billion USD in investments.</a:t>
            </a:r>
            <a:endParaRPr lang="en-US" sz="2000" dirty="0">
              <a:latin typeface="Century" panose="02040604050505020304" pitchFamily="18" charset="0"/>
            </a:endParaRPr>
          </a:p>
        </p:txBody>
      </p:sp>
      <p:sp>
        <p:nvSpPr>
          <p:cNvPr id="12" name="Shape 8"/>
          <p:cNvSpPr/>
          <p:nvPr/>
        </p:nvSpPr>
        <p:spPr>
          <a:xfrm>
            <a:off x="833199" y="5095042"/>
            <a:ext cx="9408081" cy="1682276"/>
          </a:xfrm>
          <a:prstGeom prst="roundRect">
            <a:avLst>
              <a:gd name="adj" fmla="val 7719"/>
            </a:avLst>
          </a:prstGeom>
          <a:solidFill>
            <a:srgbClr val="CCEEFF"/>
          </a:solidFill>
          <a:ln w="7620">
            <a:solidFill>
              <a:srgbClr val="B2D4E5"/>
            </a:solidFill>
            <a:prstDash val="solid"/>
          </a:ln>
        </p:spPr>
        <p:txBody>
          <a:bodyPr/>
          <a:lstStyle/>
          <a:p>
            <a:endParaRPr lang="en-US" dirty="0"/>
          </a:p>
        </p:txBody>
      </p:sp>
      <p:sp>
        <p:nvSpPr>
          <p:cNvPr id="13" name="Text 9"/>
          <p:cNvSpPr/>
          <p:nvPr/>
        </p:nvSpPr>
        <p:spPr>
          <a:xfrm>
            <a:off x="1062990" y="5324832"/>
            <a:ext cx="2777490" cy="347186"/>
          </a:xfrm>
          <a:prstGeom prst="rect">
            <a:avLst/>
          </a:prstGeom>
          <a:noFill/>
          <a:ln/>
        </p:spPr>
        <p:txBody>
          <a:bodyPr wrap="none" rtlCol="0" anchor="t"/>
          <a:lstStyle/>
          <a:p>
            <a:pPr marL="0" indent="0">
              <a:lnSpc>
                <a:spcPts val="2734"/>
              </a:lnSpc>
              <a:buNone/>
            </a:pPr>
            <a:r>
              <a:rPr lang="en-US" sz="2800" b="1" dirty="0">
                <a:solidFill>
                  <a:srgbClr val="272525"/>
                </a:solidFill>
                <a:latin typeface="Century" panose="02040604050505020304" pitchFamily="18" charset="0"/>
                <a:ea typeface="p22-mackinac-pro" pitchFamily="34" charset="-122"/>
                <a:cs typeface="p22-mackinac-pro" pitchFamily="34" charset="-120"/>
              </a:rPr>
              <a:t>Health</a:t>
            </a:r>
            <a:endParaRPr lang="en-US" sz="2800" dirty="0">
              <a:latin typeface="Century" panose="02040604050505020304" pitchFamily="18" charset="0"/>
            </a:endParaRPr>
          </a:p>
        </p:txBody>
      </p:sp>
      <p:sp>
        <p:nvSpPr>
          <p:cNvPr id="14" name="Text 10"/>
          <p:cNvSpPr/>
          <p:nvPr/>
        </p:nvSpPr>
        <p:spPr>
          <a:xfrm>
            <a:off x="1062990" y="5851107"/>
            <a:ext cx="8846820" cy="355402"/>
          </a:xfrm>
          <a:prstGeom prst="rect">
            <a:avLst/>
          </a:prstGeom>
          <a:noFill/>
          <a:ln/>
        </p:spPr>
        <p:txBody>
          <a:bodyPr wrap="none" rtlCol="0" anchor="t"/>
          <a:lstStyle/>
          <a:p>
            <a:pPr marL="0" indent="0">
              <a:lnSpc>
                <a:spcPts val="2799"/>
              </a:lnSpc>
              <a:buNone/>
            </a:pPr>
            <a:r>
              <a:rPr lang="en-US" sz="2000" dirty="0">
                <a:solidFill>
                  <a:srgbClr val="272525"/>
                </a:solidFill>
                <a:latin typeface="Century" panose="02040604050505020304" pitchFamily="18" charset="0"/>
                <a:ea typeface="Eudoxus Sans" pitchFamily="34" charset="-122"/>
                <a:cs typeface="Eudoxus Sans" pitchFamily="34" charset="-120"/>
              </a:rPr>
              <a:t>The Health sector has received 7.16 billion USD in investments.</a:t>
            </a:r>
            <a:endParaRPr lang="en-US" sz="2000" dirty="0">
              <a:latin typeface="Century" panose="020406040505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838"/>
          </a:xfrm>
          <a:prstGeom prst="rect">
            <a:avLst/>
          </a:prstGeom>
          <a:solidFill>
            <a:srgbClr val="FFFFFF">
              <a:alpha val="75000"/>
            </a:srgbClr>
          </a:solidFill>
          <a:ln/>
        </p:spPr>
      </p:sp>
      <p:sp>
        <p:nvSpPr>
          <p:cNvPr id="4" name="Text 1"/>
          <p:cNvSpPr/>
          <p:nvPr/>
        </p:nvSpPr>
        <p:spPr>
          <a:xfrm>
            <a:off x="4595932" y="573286"/>
            <a:ext cx="5438418" cy="390882"/>
          </a:xfrm>
          <a:prstGeom prst="rect">
            <a:avLst/>
          </a:prstGeom>
          <a:noFill/>
          <a:ln/>
        </p:spPr>
        <p:txBody>
          <a:bodyPr wrap="none" rtlCol="0" anchor="t"/>
          <a:lstStyle/>
          <a:p>
            <a:pPr marL="0" indent="0" algn="ctr">
              <a:lnSpc>
                <a:spcPts val="3078"/>
              </a:lnSpc>
              <a:buNone/>
            </a:pPr>
            <a:r>
              <a:rPr lang="en-US" sz="3600" b="1" dirty="0">
                <a:solidFill>
                  <a:srgbClr val="000000"/>
                </a:solidFill>
                <a:latin typeface="Sitka Small Semibold" pitchFamily="2" charset="0"/>
                <a:ea typeface="p22-mackinac-pro" pitchFamily="34" charset="-122"/>
                <a:cs typeface="p22-mackinac-pro" pitchFamily="34" charset="-120"/>
              </a:rPr>
              <a:t>Total Investment Amount by Sector</a:t>
            </a:r>
            <a:endParaRPr lang="en-US" sz="3600" dirty="0">
              <a:latin typeface="Sitka Small Semibold" pitchFamily="2" charset="0"/>
            </a:endParaRPr>
          </a:p>
        </p:txBody>
      </p:sp>
      <p:pic>
        <p:nvPicPr>
          <p:cNvPr id="5" name="Image 1" descr="preencoded.png"/>
          <p:cNvPicPr>
            <a:picLocks noChangeAspect="1"/>
          </p:cNvPicPr>
          <p:nvPr/>
        </p:nvPicPr>
        <p:blipFill>
          <a:blip r:embed="rId4"/>
          <a:stretch>
            <a:fillRect/>
          </a:stretch>
        </p:blipFill>
        <p:spPr>
          <a:xfrm>
            <a:off x="3349670" y="1381124"/>
            <a:ext cx="8089814" cy="6375139"/>
          </a:xfrm>
          <a:prstGeom prst="rect">
            <a:avLst/>
          </a:prstGeom>
        </p:spPr>
      </p:pic>
      <p:sp>
        <p:nvSpPr>
          <p:cNvPr id="6" name="Text 2"/>
          <p:cNvSpPr/>
          <p:nvPr/>
        </p:nvSpPr>
        <p:spPr>
          <a:xfrm>
            <a:off x="2363510" y="7323058"/>
            <a:ext cx="9903381" cy="333494"/>
          </a:xfrm>
          <a:prstGeom prst="rect">
            <a:avLst/>
          </a:prstGeom>
          <a:noFill/>
          <a:ln/>
        </p:spPr>
        <p:txBody>
          <a:bodyPr wrap="none" rtlCol="0" anchor="t"/>
          <a:lstStyle/>
          <a:p>
            <a:pPr marL="0" indent="0" algn="ctr">
              <a:lnSpc>
                <a:spcPts val="2627"/>
              </a:lnSpc>
              <a:buNone/>
            </a:pPr>
            <a:endParaRPr lang="en-US" sz="1642"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dirty="0"/>
          </a:p>
        </p:txBody>
      </p:sp>
      <p:sp>
        <p:nvSpPr>
          <p:cNvPr id="4" name="Text 1"/>
          <p:cNvSpPr/>
          <p:nvPr/>
        </p:nvSpPr>
        <p:spPr>
          <a:xfrm>
            <a:off x="3519249" y="660447"/>
            <a:ext cx="5554980" cy="694373"/>
          </a:xfrm>
          <a:prstGeom prst="rect">
            <a:avLst/>
          </a:prstGeom>
          <a:noFill/>
          <a:ln/>
        </p:spPr>
        <p:txBody>
          <a:bodyPr wrap="none" rtlCol="0" anchor="t"/>
          <a:lstStyle/>
          <a:p>
            <a:pPr marL="0" indent="0">
              <a:lnSpc>
                <a:spcPts val="5468"/>
              </a:lnSpc>
              <a:buNone/>
            </a:pPr>
            <a:r>
              <a:rPr lang="en-US" sz="6000" b="1" dirty="0">
                <a:solidFill>
                  <a:srgbClr val="000000"/>
                </a:solidFill>
                <a:latin typeface="Sitka Small Semibold" pitchFamily="2" charset="0"/>
                <a:ea typeface="p22-mackinac-pro" pitchFamily="34" charset="-122"/>
                <a:cs typeface="p22-mackinac-pro" pitchFamily="34" charset="-120"/>
              </a:rPr>
              <a:t>Recommendations</a:t>
            </a:r>
            <a:endParaRPr lang="en-US" sz="6000" dirty="0">
              <a:latin typeface="Sitka Small Semibold" pitchFamily="2" charset="0"/>
            </a:endParaRPr>
          </a:p>
        </p:txBody>
      </p:sp>
      <p:pic>
        <p:nvPicPr>
          <p:cNvPr id="5" name="Image 1" descr="preencoded.png"/>
          <p:cNvPicPr>
            <a:picLocks noChangeAspect="1"/>
          </p:cNvPicPr>
          <p:nvPr/>
        </p:nvPicPr>
        <p:blipFill>
          <a:blip r:embed="rId4"/>
          <a:stretch>
            <a:fillRect/>
          </a:stretch>
        </p:blipFill>
        <p:spPr>
          <a:xfrm>
            <a:off x="1297424" y="2300229"/>
            <a:ext cx="3518059" cy="888682"/>
          </a:xfrm>
          <a:prstGeom prst="rect">
            <a:avLst/>
          </a:prstGeom>
        </p:spPr>
      </p:pic>
      <p:sp>
        <p:nvSpPr>
          <p:cNvPr id="6" name="Text 2"/>
          <p:cNvSpPr/>
          <p:nvPr/>
        </p:nvSpPr>
        <p:spPr>
          <a:xfrm>
            <a:off x="1297424" y="3554195"/>
            <a:ext cx="2777490" cy="347186"/>
          </a:xfrm>
          <a:prstGeom prst="rect">
            <a:avLst/>
          </a:prstGeom>
          <a:noFill/>
          <a:ln/>
        </p:spPr>
        <p:txBody>
          <a:bodyPr wrap="none" rtlCol="0" anchor="t"/>
          <a:lstStyle/>
          <a:p>
            <a:pPr marL="0" indent="0" algn="l">
              <a:lnSpc>
                <a:spcPts val="2734"/>
              </a:lnSpc>
              <a:buNone/>
            </a:pPr>
            <a:r>
              <a:rPr lang="en-US" sz="2800" b="1" dirty="0">
                <a:solidFill>
                  <a:srgbClr val="272525"/>
                </a:solidFill>
                <a:latin typeface="Century" panose="02040604050505020304" pitchFamily="18" charset="0"/>
                <a:ea typeface="p22-mackinac-pro" pitchFamily="34" charset="-122"/>
                <a:cs typeface="p22-mackinac-pro" pitchFamily="34" charset="-120"/>
              </a:rPr>
              <a:t>Investment Type</a:t>
            </a:r>
            <a:endParaRPr lang="en-US" sz="2800" dirty="0">
              <a:latin typeface="Century" panose="02040604050505020304" pitchFamily="18" charset="0"/>
            </a:endParaRPr>
          </a:p>
        </p:txBody>
      </p:sp>
      <p:sp>
        <p:nvSpPr>
          <p:cNvPr id="7" name="Text 3"/>
          <p:cNvSpPr/>
          <p:nvPr/>
        </p:nvSpPr>
        <p:spPr>
          <a:xfrm>
            <a:off x="1297424" y="4245234"/>
            <a:ext cx="3073718" cy="2487811"/>
          </a:xfrm>
          <a:prstGeom prst="rect">
            <a:avLst/>
          </a:prstGeom>
          <a:noFill/>
          <a:ln/>
        </p:spPr>
        <p:txBody>
          <a:bodyPr wrap="square" rtlCol="0" anchor="t"/>
          <a:lstStyle/>
          <a:p>
            <a:pPr marL="0" indent="0" algn="l">
              <a:lnSpc>
                <a:spcPts val="2799"/>
              </a:lnSpc>
              <a:buNone/>
            </a:pPr>
            <a:r>
              <a:rPr lang="en-US" sz="2000" dirty="0">
                <a:solidFill>
                  <a:srgbClr val="272525"/>
                </a:solidFill>
                <a:latin typeface="Century" panose="02040604050505020304" pitchFamily="18" charset="0"/>
                <a:ea typeface="Eudoxus Sans" pitchFamily="34" charset="-122"/>
                <a:cs typeface="Eudoxus Sans" pitchFamily="34" charset="-120"/>
              </a:rPr>
              <a:t>Venture and Private Equity funding types are highly recommended, as they fall within the desired investment range and have substantial average investment amounts.</a:t>
            </a:r>
            <a:endParaRPr lang="en-US" sz="2000" dirty="0">
              <a:latin typeface="Century" panose="02040604050505020304" pitchFamily="18" charset="0"/>
            </a:endParaRPr>
          </a:p>
        </p:txBody>
      </p:sp>
      <p:pic>
        <p:nvPicPr>
          <p:cNvPr id="8" name="Image 2" descr="preencoded.png"/>
          <p:cNvPicPr>
            <a:picLocks noChangeAspect="1"/>
          </p:cNvPicPr>
          <p:nvPr/>
        </p:nvPicPr>
        <p:blipFill>
          <a:blip r:embed="rId5"/>
          <a:stretch>
            <a:fillRect/>
          </a:stretch>
        </p:blipFill>
        <p:spPr>
          <a:xfrm>
            <a:off x="5556051" y="2300229"/>
            <a:ext cx="3518178" cy="888682"/>
          </a:xfrm>
          <a:prstGeom prst="rect">
            <a:avLst/>
          </a:prstGeom>
        </p:spPr>
      </p:pic>
      <p:sp>
        <p:nvSpPr>
          <p:cNvPr id="9" name="Text 4"/>
          <p:cNvSpPr/>
          <p:nvPr/>
        </p:nvSpPr>
        <p:spPr>
          <a:xfrm>
            <a:off x="5556051" y="3557783"/>
            <a:ext cx="2777490" cy="347186"/>
          </a:xfrm>
          <a:prstGeom prst="rect">
            <a:avLst/>
          </a:prstGeom>
          <a:noFill/>
          <a:ln/>
        </p:spPr>
        <p:txBody>
          <a:bodyPr wrap="none" rtlCol="0" anchor="t"/>
          <a:lstStyle/>
          <a:p>
            <a:pPr marL="0" indent="0" algn="l">
              <a:lnSpc>
                <a:spcPts val="2734"/>
              </a:lnSpc>
              <a:buNone/>
            </a:pPr>
            <a:r>
              <a:rPr lang="en-US" sz="2800" b="1" dirty="0">
                <a:solidFill>
                  <a:srgbClr val="272525"/>
                </a:solidFill>
                <a:latin typeface="Century" panose="02040604050505020304" pitchFamily="18" charset="0"/>
                <a:ea typeface="p22-mackinac-pro" pitchFamily="34" charset="-122"/>
                <a:cs typeface="p22-mackinac-pro" pitchFamily="34" charset="-120"/>
              </a:rPr>
              <a:t>Country</a:t>
            </a:r>
            <a:endParaRPr lang="en-US" sz="2800" dirty="0">
              <a:latin typeface="Century" panose="02040604050505020304" pitchFamily="18" charset="0"/>
            </a:endParaRPr>
          </a:p>
        </p:txBody>
      </p:sp>
      <p:sp>
        <p:nvSpPr>
          <p:cNvPr id="10" name="Text 5"/>
          <p:cNvSpPr/>
          <p:nvPr/>
        </p:nvSpPr>
        <p:spPr>
          <a:xfrm>
            <a:off x="5556051" y="4230036"/>
            <a:ext cx="3073837" cy="1777008"/>
          </a:xfrm>
          <a:prstGeom prst="rect">
            <a:avLst/>
          </a:prstGeom>
          <a:noFill/>
          <a:ln/>
        </p:spPr>
        <p:txBody>
          <a:bodyPr wrap="square" rtlCol="0" anchor="t"/>
          <a:lstStyle/>
          <a:p>
            <a:pPr marL="0" indent="0" algn="l">
              <a:lnSpc>
                <a:spcPts val="2799"/>
              </a:lnSpc>
              <a:buNone/>
            </a:pPr>
            <a:r>
              <a:rPr lang="en-US" sz="2000" dirty="0">
                <a:solidFill>
                  <a:srgbClr val="272525"/>
                </a:solidFill>
                <a:latin typeface="Century" panose="02040604050505020304" pitchFamily="18" charset="0"/>
                <a:ea typeface="Eudoxus Sans" pitchFamily="34" charset="-122"/>
                <a:cs typeface="Eudoxus Sans" pitchFamily="34" charset="-120"/>
              </a:rPr>
              <a:t>The USA, United Kingdom, and Canada are the top investment destinations and should be the focus for high-potential opportunities.</a:t>
            </a:r>
            <a:endParaRPr lang="en-US" sz="2000" dirty="0">
              <a:latin typeface="Century" panose="02040604050505020304" pitchFamily="18" charset="0"/>
            </a:endParaRPr>
          </a:p>
        </p:txBody>
      </p:sp>
      <p:pic>
        <p:nvPicPr>
          <p:cNvPr id="11" name="Image 3" descr="preencoded.png"/>
          <p:cNvPicPr>
            <a:picLocks noChangeAspect="1"/>
          </p:cNvPicPr>
          <p:nvPr/>
        </p:nvPicPr>
        <p:blipFill>
          <a:blip r:embed="rId6"/>
          <a:stretch>
            <a:fillRect/>
          </a:stretch>
        </p:blipFill>
        <p:spPr>
          <a:xfrm>
            <a:off x="10019139" y="2300229"/>
            <a:ext cx="3518178" cy="888682"/>
          </a:xfrm>
          <a:prstGeom prst="rect">
            <a:avLst/>
          </a:prstGeom>
        </p:spPr>
      </p:pic>
      <p:sp>
        <p:nvSpPr>
          <p:cNvPr id="12" name="Text 6"/>
          <p:cNvSpPr/>
          <p:nvPr/>
        </p:nvSpPr>
        <p:spPr>
          <a:xfrm>
            <a:off x="10019139" y="3547448"/>
            <a:ext cx="2777490" cy="347186"/>
          </a:xfrm>
          <a:prstGeom prst="rect">
            <a:avLst/>
          </a:prstGeom>
          <a:noFill/>
          <a:ln/>
        </p:spPr>
        <p:txBody>
          <a:bodyPr wrap="none" rtlCol="0" anchor="t"/>
          <a:lstStyle/>
          <a:p>
            <a:pPr marL="0" indent="0" algn="l">
              <a:lnSpc>
                <a:spcPts val="2734"/>
              </a:lnSpc>
              <a:buNone/>
            </a:pPr>
            <a:r>
              <a:rPr lang="en-US" sz="2800" b="1" dirty="0">
                <a:solidFill>
                  <a:srgbClr val="272525"/>
                </a:solidFill>
                <a:latin typeface="Century" panose="02040604050505020304" pitchFamily="18" charset="0"/>
                <a:ea typeface="p22-mackinac-pro" pitchFamily="34" charset="-122"/>
                <a:cs typeface="p22-mackinac-pro" pitchFamily="34" charset="-120"/>
              </a:rPr>
              <a:t>Sector</a:t>
            </a:r>
            <a:endParaRPr lang="en-US" sz="2800" dirty="0">
              <a:latin typeface="Century" panose="02040604050505020304" pitchFamily="18" charset="0"/>
            </a:endParaRPr>
          </a:p>
        </p:txBody>
      </p:sp>
      <p:sp>
        <p:nvSpPr>
          <p:cNvPr id="13" name="Text 7"/>
          <p:cNvSpPr/>
          <p:nvPr/>
        </p:nvSpPr>
        <p:spPr>
          <a:xfrm>
            <a:off x="10019139" y="4236353"/>
            <a:ext cx="3073837" cy="1777008"/>
          </a:xfrm>
          <a:prstGeom prst="rect">
            <a:avLst/>
          </a:prstGeom>
          <a:noFill/>
          <a:ln/>
        </p:spPr>
        <p:txBody>
          <a:bodyPr wrap="square" rtlCol="0" anchor="t"/>
          <a:lstStyle/>
          <a:p>
            <a:pPr marL="0" indent="0" algn="l">
              <a:lnSpc>
                <a:spcPts val="2799"/>
              </a:lnSpc>
              <a:buNone/>
            </a:pPr>
            <a:r>
              <a:rPr lang="en-US" sz="2000" dirty="0">
                <a:solidFill>
                  <a:srgbClr val="272525"/>
                </a:solidFill>
                <a:latin typeface="Century" panose="02040604050505020304" pitchFamily="18" charset="0"/>
                <a:ea typeface="Eudoxus Sans" pitchFamily="34" charset="-122"/>
                <a:cs typeface="Eudoxus Sans" pitchFamily="34" charset="-120"/>
              </a:rPr>
              <a:t>Investing in the Cleantech / Semiconductors and Health sectors is advisable, as they have received considerable funding historically.</a:t>
            </a:r>
            <a:endParaRPr lang="en-US" sz="2000" dirty="0">
              <a:latin typeface="Century" panose="020406040505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350</Words>
  <Application>Microsoft Office PowerPoint</Application>
  <PresentationFormat>Custom</PresentationFormat>
  <Paragraphs>47</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Century</vt:lpstr>
      <vt:lpstr>Sitka Small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Angeline A</cp:lastModifiedBy>
  <cp:revision>3</cp:revision>
  <dcterms:created xsi:type="dcterms:W3CDTF">2024-05-21T10:24:12Z</dcterms:created>
  <dcterms:modified xsi:type="dcterms:W3CDTF">2024-05-21T10:58:04Z</dcterms:modified>
</cp:coreProperties>
</file>